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8" r:id="rId2"/>
  </p:sldIdLst>
  <p:sldSz cx="7561263" cy="10693400"/>
  <p:notesSz cx="6797675" cy="9926638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2">
          <p15:clr>
            <a:srgbClr val="A4A3A4"/>
          </p15:clr>
        </p15:guide>
        <p15:guide id="2" orient="horz" pos="1116">
          <p15:clr>
            <a:srgbClr val="A4A3A4"/>
          </p15:clr>
        </p15:guide>
        <p15:guide id="3" orient="horz" pos="348">
          <p15:clr>
            <a:srgbClr val="A4A3A4"/>
          </p15:clr>
        </p15:guide>
        <p15:guide id="4" orient="horz" pos="4470">
          <p15:clr>
            <a:srgbClr val="A4A3A4"/>
          </p15:clr>
        </p15:guide>
        <p15:guide id="5" pos="3368">
          <p15:clr>
            <a:srgbClr val="A4A3A4"/>
          </p15:clr>
        </p15:guide>
        <p15:guide id="6" pos="828">
          <p15:clr>
            <a:srgbClr val="A4A3A4"/>
          </p15:clr>
        </p15:guide>
        <p15:guide id="7" pos="1824">
          <p15:clr>
            <a:srgbClr val="A4A3A4"/>
          </p15:clr>
        </p15:guide>
        <p15:guide id="8" pos="6011">
          <p15:clr>
            <a:srgbClr val="A4A3A4"/>
          </p15:clr>
        </p15:guide>
        <p15:guide id="9" pos="6456">
          <p15:clr>
            <a:srgbClr val="A4A3A4"/>
          </p15:clr>
        </p15:guide>
        <p15:guide id="10" pos="6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99"/>
    <a:srgbClr val="070C11"/>
    <a:srgbClr val="F8F8F8"/>
    <a:srgbClr val="005AA9"/>
    <a:srgbClr val="504F53"/>
    <a:srgbClr val="DDDDDD"/>
    <a:srgbClr val="EEEEEE"/>
    <a:srgbClr val="EAEAEA"/>
    <a:srgbClr val="8D8C90"/>
    <a:srgbClr val="F8AB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3096" autoAdjust="0"/>
  </p:normalViewPr>
  <p:slideViewPr>
    <p:cSldViewPr showGuides="1">
      <p:cViewPr varScale="1">
        <p:scale>
          <a:sx n="62" d="100"/>
          <a:sy n="62" d="100"/>
        </p:scale>
        <p:origin x="-2106" y="-72"/>
      </p:cViewPr>
      <p:guideLst>
        <p:guide orient="horz" pos="3369"/>
        <p:guide orient="horz" pos="1578"/>
        <p:guide orient="horz" pos="492"/>
        <p:guide orient="horz" pos="6322"/>
        <p:guide pos="2382"/>
        <p:guide pos="585"/>
        <p:guide pos="1290"/>
        <p:guide pos="4250"/>
        <p:guide pos="4565"/>
        <p:guide pos="4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873" cy="498248"/>
          </a:xfrm>
          <a:prstGeom prst="rect">
            <a:avLst/>
          </a:prstGeom>
        </p:spPr>
        <p:txBody>
          <a:bodyPr vert="horz" lIns="92199" tIns="46099" rIns="92199" bIns="4609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197" y="0"/>
            <a:ext cx="2945873" cy="498248"/>
          </a:xfrm>
          <a:prstGeom prst="rect">
            <a:avLst/>
          </a:prstGeom>
        </p:spPr>
        <p:txBody>
          <a:bodyPr vert="horz" lIns="92199" tIns="46099" rIns="92199" bIns="46099" rtlCol="0"/>
          <a:lstStyle>
            <a:lvl1pPr algn="r">
              <a:defRPr sz="1200"/>
            </a:lvl1pPr>
          </a:lstStyle>
          <a:p>
            <a:fld id="{D92B9F7C-DFFD-412C-AF38-D605E5DCDD12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390"/>
            <a:ext cx="2945873" cy="498248"/>
          </a:xfrm>
          <a:prstGeom prst="rect">
            <a:avLst/>
          </a:prstGeom>
        </p:spPr>
        <p:txBody>
          <a:bodyPr vert="horz" lIns="92199" tIns="46099" rIns="92199" bIns="4609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197" y="9428390"/>
            <a:ext cx="2945873" cy="498248"/>
          </a:xfrm>
          <a:prstGeom prst="rect">
            <a:avLst/>
          </a:prstGeom>
        </p:spPr>
        <p:txBody>
          <a:bodyPr vert="horz" lIns="92199" tIns="46099" rIns="92199" bIns="46099" rtlCol="0" anchor="b"/>
          <a:lstStyle>
            <a:lvl1pPr algn="r">
              <a:defRPr sz="1200"/>
            </a:lvl1pPr>
          </a:lstStyle>
          <a:p>
            <a:fld id="{98770EE1-D24D-4357-99D8-F8BD75F18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824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2107" tIns="46053" rIns="92107" bIns="4605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2107" tIns="46053" rIns="92107" bIns="46053" rtlCol="0"/>
          <a:lstStyle>
            <a:lvl1pPr algn="r">
              <a:defRPr sz="1200"/>
            </a:lvl1pPr>
          </a:lstStyle>
          <a:p>
            <a:fld id="{54B2CB9A-35A0-44DF-9563-3B4294FF58F5}" type="datetimeFigureOut">
              <a:rPr lang="ru-RU" smtClean="0"/>
              <a:pPr/>
              <a:t>25.09.2020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6125"/>
            <a:ext cx="26320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7" tIns="46053" rIns="92107" bIns="4605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7" tIns="46053" rIns="92107" bIns="4605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2107" tIns="46053" rIns="92107" bIns="4605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2107" tIns="46053" rIns="92107" bIns="46053" rtlCol="0" anchor="b"/>
          <a:lstStyle>
            <a:lvl1pPr algn="r">
              <a:defRPr sz="1200"/>
            </a:lvl1pPr>
          </a:lstStyle>
          <a:p>
            <a:fld id="{67CAF5B9-CC1E-4A3E-B04F-728BB30B0B5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13203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6125"/>
            <a:ext cx="263207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0511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23" y="2228"/>
            <a:ext cx="7560140" cy="1068968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67095" y="5244864"/>
            <a:ext cx="6427074" cy="2292150"/>
          </a:xfrm>
        </p:spPr>
        <p:txBody>
          <a:bodyPr>
            <a:normAutofit/>
          </a:bodyPr>
          <a:lstStyle>
            <a:lvl1pPr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134190" y="7587098"/>
            <a:ext cx="5292884" cy="2732758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23" y="2984"/>
            <a:ext cx="7560141" cy="1068968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246" y="2505531"/>
            <a:ext cx="6053549" cy="7530057"/>
          </a:xfrm>
        </p:spPr>
        <p:txBody>
          <a:bodyPr/>
          <a:lstStyle>
            <a:lvl1pPr marL="363538" indent="0">
              <a:buFontTx/>
              <a:buNone/>
              <a:defRPr b="1">
                <a:latin typeface="+mj-lt"/>
              </a:defRPr>
            </a:lvl1pPr>
            <a:lvl2pPr marL="360363" indent="3175">
              <a:defRPr>
                <a:latin typeface="+mj-lt"/>
              </a:defRPr>
            </a:lvl2pPr>
            <a:lvl3pPr marL="628650" indent="-260350">
              <a:tabLst/>
              <a:defRPr>
                <a:latin typeface="+mj-lt"/>
              </a:defRPr>
            </a:lvl3pPr>
            <a:lvl4pPr marL="0" indent="360363">
              <a:lnSpc>
                <a:spcPts val="1800"/>
              </a:lnSpc>
              <a:spcBef>
                <a:spcPts val="400"/>
              </a:spcBef>
              <a:defRPr>
                <a:latin typeface="+mj-lt"/>
              </a:defRPr>
            </a:lvl4pPr>
            <a:lvl5pPr>
              <a:lnSpc>
                <a:spcPts val="1800"/>
              </a:lnSpc>
              <a:spcBef>
                <a:spcPts val="400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900796" y="7994441"/>
            <a:ext cx="763749" cy="5876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680245" y="781298"/>
            <a:ext cx="6067196" cy="1724233"/>
          </a:xfrm>
        </p:spPr>
        <p:txBody>
          <a:bodyPr/>
          <a:lstStyle>
            <a:lvl1pPr marL="0" marR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" y="738"/>
            <a:ext cx="7560141" cy="1068968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246" y="2505531"/>
            <a:ext cx="6053549" cy="7530057"/>
          </a:xfrm>
        </p:spPr>
        <p:txBody>
          <a:bodyPr/>
          <a:lstStyle>
            <a:lvl1pPr marL="363538" indent="0">
              <a:buFontTx/>
              <a:buNone/>
              <a:defRPr b="1">
                <a:latin typeface="+mj-lt"/>
              </a:defRPr>
            </a:lvl1pPr>
            <a:lvl2pPr marL="363538" indent="0">
              <a:defRPr>
                <a:latin typeface="+mj-lt"/>
              </a:defRPr>
            </a:lvl2pPr>
            <a:lvl3pPr marL="628650" indent="-260350">
              <a:defRPr>
                <a:latin typeface="+mj-lt"/>
              </a:defRPr>
            </a:lvl3pPr>
            <a:lvl4pPr marL="0" indent="360363">
              <a:defRPr>
                <a:latin typeface="+mj-lt"/>
              </a:defRPr>
            </a:lvl4pPr>
            <a:lvl5pPr marL="1435100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679658" y="781298"/>
            <a:ext cx="6067782" cy="1724233"/>
          </a:xfrm>
        </p:spPr>
        <p:txBody>
          <a:bodyPr/>
          <a:lstStyle>
            <a:lvl1pPr marL="0" marR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" y="2"/>
            <a:ext cx="7560141" cy="1068968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246" y="1578760"/>
            <a:ext cx="6053549" cy="3156922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0246" y="5347822"/>
            <a:ext cx="6053549" cy="4687764"/>
          </a:xfrm>
        </p:spPr>
        <p:txBody>
          <a:bodyPr anchor="t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23" y="2984"/>
            <a:ext cx="7560141" cy="1068968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245" y="781295"/>
            <a:ext cx="6067196" cy="1724235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0246" y="2505529"/>
            <a:ext cx="2994045" cy="732196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33440" y="2505529"/>
            <a:ext cx="3014001" cy="732196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244" y="781294"/>
            <a:ext cx="6502956" cy="172423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0244" y="2505529"/>
            <a:ext cx="3038690" cy="8856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0244" y="3391196"/>
            <a:ext cx="3038690" cy="664439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780633" y="2505529"/>
            <a:ext cx="2966808" cy="8856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780633" y="3411812"/>
            <a:ext cx="2966808" cy="662377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23" y="2984"/>
            <a:ext cx="7560141" cy="1068968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244" y="781295"/>
            <a:ext cx="6502956" cy="1724235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773259" y="9156892"/>
            <a:ext cx="469211" cy="1018362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>
              <a:defRPr sz="2700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4" y="425755"/>
            <a:ext cx="2487603" cy="1811937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6244" y="425757"/>
            <a:ext cx="4226956" cy="91265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2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11321" y="472787"/>
            <a:ext cx="1988770" cy="100597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388" y="472787"/>
            <a:ext cx="5842913" cy="100597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4720" y="764070"/>
            <a:ext cx="6072720" cy="1731216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4720" y="2495127"/>
            <a:ext cx="6072720" cy="7540459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83265" y="9420147"/>
            <a:ext cx="512445" cy="985193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>
              <a:lnSpc>
                <a:spcPts val="2400"/>
              </a:lnSpc>
              <a:defRPr sz="2700">
                <a:solidFill>
                  <a:schemeClr val="bg1"/>
                </a:solidFill>
              </a:defRPr>
            </a:lvl1pPr>
          </a:lstStyle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1043056" rtl="0" eaLnBrk="1" latinLnBrk="0" hangingPunct="1">
        <a:lnSpc>
          <a:spcPts val="5200"/>
        </a:lnSpc>
        <a:spcBef>
          <a:spcPct val="0"/>
        </a:spcBef>
        <a:buNone/>
        <a:defRPr sz="42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63538" indent="0" algn="l" defTabSz="1043056" rtl="0" eaLnBrk="1" latinLnBrk="0" hangingPunct="1">
        <a:spcBef>
          <a:spcPct val="20000"/>
        </a:spcBef>
        <a:buFont typeface="+mj-lt"/>
        <a:buNone/>
        <a:defRPr sz="36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63538" indent="0" algn="l" defTabSz="1043056" rtl="0" eaLnBrk="1" latinLnBrk="0" hangingPunct="1">
        <a:spcBef>
          <a:spcPct val="20000"/>
        </a:spcBef>
        <a:buFont typeface="Arial" pitchFamily="34" charset="0"/>
        <a:buNone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712788" indent="-260350" algn="l" defTabSz="1043056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60363" algn="just" defTabSz="1043056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tabLst/>
        <a:defRPr sz="16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435100" indent="0" algn="l" defTabSz="1043056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defRPr sz="14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1"/>
          <p:cNvSpPr>
            <a:spLocks noGrp="1"/>
          </p:cNvSpPr>
          <p:nvPr>
            <p:ph idx="1"/>
          </p:nvPr>
        </p:nvSpPr>
        <p:spPr>
          <a:xfrm>
            <a:off x="396255" y="2106340"/>
            <a:ext cx="6683793" cy="7200800"/>
          </a:xfrm>
        </p:spPr>
        <p:txBody>
          <a:bodyPr>
            <a:normAutofit/>
          </a:bodyPr>
          <a:lstStyle/>
          <a:p>
            <a:pPr marL="92075" indent="269875" algn="just"/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Единый платеж – аналог электронного кошелька, куда гражданин может добровольно и заранее (до получения налогового уведомления) перечислить денежные средства для уплаты следующих налогов:</a:t>
            </a:r>
          </a:p>
          <a:p>
            <a:pPr marL="365125" indent="-27305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Налог на имущество физических лиц</a:t>
            </a:r>
          </a:p>
          <a:p>
            <a:pPr marL="365125" indent="-27305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Транспортный налог</a:t>
            </a:r>
          </a:p>
          <a:p>
            <a:pPr marL="365125" indent="-27305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Земельный налог</a:t>
            </a:r>
          </a:p>
          <a:p>
            <a:pPr marL="365125" indent="-27305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Налог на доходы физических лиц</a:t>
            </a:r>
          </a:p>
          <a:p>
            <a:pPr marL="92075"/>
            <a:endParaRPr lang="ru-RU" sz="1200" dirty="0">
              <a:solidFill>
                <a:schemeClr val="tx1"/>
              </a:solidFill>
              <a:latin typeface="+mn-lt"/>
            </a:endParaRPr>
          </a:p>
          <a:p>
            <a:pPr marL="92075" indent="269875" algn="just"/>
            <a:r>
              <a:rPr lang="ru-RU" sz="1800" dirty="0">
                <a:solidFill>
                  <a:schemeClr val="tx1"/>
                </a:solidFill>
              </a:rPr>
              <a:t>Единый платеж можно осуществить через </a:t>
            </a:r>
            <a:r>
              <a:rPr lang="ru-RU" sz="1800" dirty="0" smtClean="0">
                <a:solidFill>
                  <a:schemeClr val="tx1"/>
                </a:solidFill>
              </a:rPr>
              <a:t>электронные сервисы ФНС </a:t>
            </a:r>
            <a:r>
              <a:rPr lang="ru-RU" sz="1800" dirty="0">
                <a:solidFill>
                  <a:schemeClr val="tx1"/>
                </a:solidFill>
              </a:rPr>
              <a:t>России </a:t>
            </a:r>
            <a:r>
              <a:rPr lang="ru-RU" sz="1800" dirty="0" smtClean="0">
                <a:solidFill>
                  <a:schemeClr val="tx1"/>
                </a:solidFill>
              </a:rPr>
              <a:t>на официальном сайте </a:t>
            </a:r>
            <a:r>
              <a:rPr lang="en-US" sz="1800" dirty="0" smtClean="0">
                <a:solidFill>
                  <a:schemeClr val="tx1"/>
                </a:solidFill>
              </a:rPr>
              <a:t>www.nalog.ru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«Личный кабинет налогоплательщика для физических лиц», «Уплата налогов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и </a:t>
            </a:r>
            <a:r>
              <a:rPr lang="ru-RU" sz="1800" dirty="0" smtClean="0">
                <a:solidFill>
                  <a:schemeClr val="tx1"/>
                </a:solidFill>
              </a:rPr>
              <a:t>пошлин», любой  банк</a:t>
            </a:r>
            <a:r>
              <a:rPr lang="ru-RU" sz="1800" dirty="0">
                <a:solidFill>
                  <a:schemeClr val="tx1"/>
                </a:solidFill>
              </a:rPr>
              <a:t>.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92075" indent="269875" algn="just"/>
            <a:r>
              <a:rPr lang="ru-RU" sz="1800" dirty="0" smtClean="0">
                <a:solidFill>
                  <a:schemeClr val="tx1"/>
                </a:solidFill>
              </a:rPr>
              <a:t>Уплатить </a:t>
            </a:r>
            <a:r>
              <a:rPr lang="ru-RU" sz="1800" dirty="0">
                <a:solidFill>
                  <a:schemeClr val="tx1"/>
                </a:solidFill>
              </a:rPr>
              <a:t>единый платеж может не только сам налогоплательщик, но и иное лицо за него. </a:t>
            </a:r>
          </a:p>
          <a:p>
            <a:pPr marL="92075" algn="just"/>
            <a:endParaRPr lang="ru-RU" sz="1200" dirty="0" smtClean="0">
              <a:solidFill>
                <a:schemeClr val="tx1"/>
              </a:solidFill>
              <a:latin typeface="+mn-lt"/>
            </a:endParaRPr>
          </a:p>
          <a:p>
            <a:pPr marL="92075" indent="269875" algn="just"/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После оплаты единого платежа </a:t>
            </a:r>
            <a:r>
              <a:rPr lang="ru-RU" sz="1800" dirty="0">
                <a:solidFill>
                  <a:schemeClr val="tx1"/>
                </a:solidFill>
              </a:rPr>
              <a:t>налоговым органом </a:t>
            </a:r>
            <a:r>
              <a:rPr lang="ru-RU" sz="1800" dirty="0" smtClean="0">
                <a:solidFill>
                  <a:schemeClr val="tx1"/>
                </a:solidFill>
              </a:rPr>
              <a:t>в </a:t>
            </a:r>
            <a:r>
              <a:rPr lang="ru-RU" sz="1800" dirty="0">
                <a:solidFill>
                  <a:schemeClr val="tx1"/>
                </a:solidFill>
              </a:rPr>
              <a:t>течении 10 дней </a:t>
            </a:r>
            <a:r>
              <a:rPr lang="ru-RU" sz="1800" dirty="0" smtClean="0">
                <a:solidFill>
                  <a:schemeClr val="tx1"/>
                </a:solidFill>
              </a:rPr>
              <a:t>будет </a:t>
            </a:r>
            <a:r>
              <a:rPr lang="ru-RU" sz="1800" dirty="0">
                <a:solidFill>
                  <a:schemeClr val="tx1"/>
                </a:solidFill>
              </a:rPr>
              <a:t>проведен </a:t>
            </a:r>
            <a:r>
              <a:rPr lang="ru-RU" sz="1800" dirty="0" smtClean="0">
                <a:solidFill>
                  <a:schemeClr val="tx1"/>
                </a:solidFill>
              </a:rPr>
              <a:t>автоматически зачет 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в счет текущих начислений (задолженности) по имущественным налогам. </a:t>
            </a:r>
          </a:p>
          <a:p>
            <a:pPr marL="92075" algn="ctr"/>
            <a:endParaRPr lang="ru-RU" sz="1200" b="0" dirty="0">
              <a:solidFill>
                <a:schemeClr val="tx1"/>
              </a:solidFill>
              <a:latin typeface="+mn-lt"/>
            </a:endParaRPr>
          </a:p>
          <a:p>
            <a:pPr marL="92075" algn="ctr"/>
            <a:r>
              <a:rPr lang="ru-RU" sz="1800" dirty="0" smtClean="0">
                <a:solidFill>
                  <a:schemeClr val="tx1"/>
                </a:solidFill>
              </a:rPr>
              <a:t>Использование единого платежа экономит Ваше время, исключает </a:t>
            </a:r>
            <a:r>
              <a:rPr lang="ru-RU" sz="1800" dirty="0">
                <a:solidFill>
                  <a:schemeClr val="tx1"/>
                </a:solidFill>
              </a:rPr>
              <a:t>вероятность ошибки при </a:t>
            </a:r>
            <a:r>
              <a:rPr lang="ru-RU" sz="1800" dirty="0" smtClean="0">
                <a:solidFill>
                  <a:schemeClr val="tx1"/>
                </a:solidFill>
              </a:rPr>
              <a:t>заполнении только одного документа вместо нескольких.</a:t>
            </a:r>
          </a:p>
          <a:p>
            <a:pPr marL="182563" algn="ctr"/>
            <a:endParaRPr lang="ru-RU" sz="1800" dirty="0"/>
          </a:p>
        </p:txBody>
      </p:sp>
      <p:sp>
        <p:nvSpPr>
          <p:cNvPr id="3" name="Название 2"/>
          <p:cNvSpPr>
            <a:spLocks noGrp="1"/>
          </p:cNvSpPr>
          <p:nvPr>
            <p:ph type="title"/>
          </p:nvPr>
        </p:nvSpPr>
        <p:spPr>
          <a:xfrm>
            <a:off x="497951" y="9523164"/>
            <a:ext cx="6552728" cy="936103"/>
          </a:xfrm>
        </p:spPr>
        <p:txBody>
          <a:bodyPr>
            <a:noAutofit/>
          </a:bodyPr>
          <a:lstStyle/>
          <a:p>
            <a:pPr marL="90488" lvl="2" indent="0">
              <a:tabLst>
                <a:tab pos="361950" algn="l"/>
              </a:tabLst>
            </a:pPr>
            <a:r>
              <a:rPr lang="ru-RU" sz="1600" b="1" u="sng" dirty="0" smtClean="0"/>
              <a:t>Подробности на </a:t>
            </a:r>
            <a:r>
              <a:rPr lang="en-US" sz="1600" b="1" u="sng" dirty="0" smtClean="0"/>
              <a:t>www.nalog.ru</a:t>
            </a:r>
            <a:r>
              <a:rPr lang="ru-RU" sz="1600" b="1" u="sng" dirty="0" smtClean="0"/>
              <a:t/>
            </a:r>
            <a:br>
              <a:rPr lang="ru-RU" sz="1600" b="1" u="sng" dirty="0" smtClean="0"/>
            </a:br>
            <a:r>
              <a:rPr lang="ru-RU" sz="1600" u="sng" dirty="0" smtClean="0"/>
              <a:t>Контакт-центр ФНС России: 8 800 222 2222</a:t>
            </a:r>
            <a:br>
              <a:rPr lang="ru-RU" sz="1600" u="sng" dirty="0" smtClean="0"/>
            </a:br>
            <a:endParaRPr lang="ru-RU" sz="1600" dirty="0">
              <a:solidFill>
                <a:srgbClr val="00B050"/>
              </a:solidFill>
            </a:endParaRPr>
          </a:p>
        </p:txBody>
      </p:sp>
      <p:pic>
        <p:nvPicPr>
          <p:cNvPr id="5" name="Изображение 10" descr="FNS_vizitka_for_rukovodstvo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280" y="774386"/>
            <a:ext cx="859817" cy="894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азвание 2"/>
          <p:cNvSpPr txBox="1">
            <a:spLocks/>
          </p:cNvSpPr>
          <p:nvPr/>
        </p:nvSpPr>
        <p:spPr>
          <a:xfrm>
            <a:off x="1764407" y="522164"/>
            <a:ext cx="5315641" cy="1146732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5400" b="1" i="0" kern="1200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Заплатить имущественные налоги можно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с помощью Единого налогового платежа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49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Present_FNS2012_A4</Template>
  <TotalTime>14760</TotalTime>
  <Words>143</Words>
  <Application>Microsoft Office PowerPoint</Application>
  <PresentationFormat>Произвольный</PresentationFormat>
  <Paragraphs>15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Present_FNS2012_A4</vt:lpstr>
      <vt:lpstr>Подробности на www.nalog.ru Контакт-центр ФНС России: 8 800 222 2222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Коробейникова Евгения Сергеевна</dc:creator>
  <cp:lastModifiedBy>Демидова Лейсан Равилевна</cp:lastModifiedBy>
  <cp:revision>645</cp:revision>
  <cp:lastPrinted>2020-09-24T11:03:13Z</cp:lastPrinted>
  <dcterms:created xsi:type="dcterms:W3CDTF">2013-11-13T08:36:35Z</dcterms:created>
  <dcterms:modified xsi:type="dcterms:W3CDTF">2020-09-25T10:26:53Z</dcterms:modified>
</cp:coreProperties>
</file>